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58" r:id="rId4"/>
    <p:sldId id="279" r:id="rId5"/>
    <p:sldId id="280" r:id="rId6"/>
    <p:sldId id="259" r:id="rId7"/>
    <p:sldId id="261" r:id="rId8"/>
    <p:sldId id="262" r:id="rId9"/>
    <p:sldId id="264" r:id="rId10"/>
    <p:sldId id="263" r:id="rId11"/>
    <p:sldId id="269" r:id="rId12"/>
    <p:sldId id="268" r:id="rId13"/>
    <p:sldId id="274" r:id="rId14"/>
    <p:sldId id="270" r:id="rId15"/>
    <p:sldId id="292" r:id="rId16"/>
    <p:sldId id="293" r:id="rId17"/>
    <p:sldId id="296" r:id="rId18"/>
    <p:sldId id="294" r:id="rId19"/>
    <p:sldId id="295" r:id="rId20"/>
    <p:sldId id="297" r:id="rId21"/>
    <p:sldId id="298" r:id="rId22"/>
    <p:sldId id="299" r:id="rId23"/>
    <p:sldId id="276" r:id="rId24"/>
    <p:sldId id="278" r:id="rId25"/>
  </p:sldIdLst>
  <p:sldSz cx="9144000" cy="6858000" type="screen4x3"/>
  <p:notesSz cx="6802438" cy="99361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6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397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98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2863" y="0"/>
            <a:ext cx="294798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15E1F-6E2E-4BB6-8CCC-9E642C051F22}" type="datetimeFigureOut">
              <a:rPr lang="en-GB" smtClean="0"/>
              <a:t>09/05/2016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7688"/>
            <a:ext cx="294798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2863" y="9437688"/>
            <a:ext cx="2947987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0F2EF-FD3D-402C-975A-7E9DE5613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2068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723" cy="496808"/>
          </a:xfrm>
          <a:prstGeom prst="rect">
            <a:avLst/>
          </a:prstGeom>
        </p:spPr>
        <p:txBody>
          <a:bodyPr vert="horz" lIns="91083" tIns="45542" rIns="91083" bIns="45542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3141" y="0"/>
            <a:ext cx="2947723" cy="496808"/>
          </a:xfrm>
          <a:prstGeom prst="rect">
            <a:avLst/>
          </a:prstGeom>
        </p:spPr>
        <p:txBody>
          <a:bodyPr vert="horz" lIns="91083" tIns="45542" rIns="91083" bIns="45542" rtlCol="0"/>
          <a:lstStyle>
            <a:lvl1pPr algn="r">
              <a:defRPr sz="1200"/>
            </a:lvl1pPr>
          </a:lstStyle>
          <a:p>
            <a:fld id="{CC7E73BD-6926-4EE1-8D9B-0053D7F84694}" type="datetimeFigureOut">
              <a:rPr lang="en-GB" smtClean="0"/>
              <a:t>09/05/2016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4112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83" tIns="45542" rIns="91083" bIns="45542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244" y="4719677"/>
            <a:ext cx="5441950" cy="4471274"/>
          </a:xfrm>
          <a:prstGeom prst="rect">
            <a:avLst/>
          </a:prstGeom>
        </p:spPr>
        <p:txBody>
          <a:bodyPr vert="horz" lIns="91083" tIns="45542" rIns="91083" bIns="4554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7631"/>
            <a:ext cx="2947723" cy="496808"/>
          </a:xfrm>
          <a:prstGeom prst="rect">
            <a:avLst/>
          </a:prstGeom>
        </p:spPr>
        <p:txBody>
          <a:bodyPr vert="horz" lIns="91083" tIns="45542" rIns="91083" bIns="45542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3141" y="9437631"/>
            <a:ext cx="2947723" cy="496808"/>
          </a:xfrm>
          <a:prstGeom prst="rect">
            <a:avLst/>
          </a:prstGeom>
        </p:spPr>
        <p:txBody>
          <a:bodyPr vert="horz" lIns="91083" tIns="45542" rIns="91083" bIns="45542" rtlCol="0" anchor="b"/>
          <a:lstStyle>
            <a:lvl1pPr algn="r">
              <a:defRPr sz="1200"/>
            </a:lvl1pPr>
          </a:lstStyle>
          <a:p>
            <a:fld id="{8DF745A5-1614-4FFD-AC76-F0B789FB09E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236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745A5-1614-4FFD-AC76-F0B789FB09E3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0839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A0149A-DF9D-4C44-929E-D41188E2833C}" type="slidenum">
              <a:rPr lang="en-IE" smtClean="0"/>
              <a:pPr/>
              <a:t>12</a:t>
            </a:fld>
            <a:endParaRPr lang="en-IE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516681"/>
              </p:ext>
            </p:extLst>
          </p:nvPr>
        </p:nvGraphicFramePr>
        <p:xfrm>
          <a:off x="735059" y="4751851"/>
          <a:ext cx="5404384" cy="45303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04384"/>
              </a:tblGrid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Networking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Word of Mouth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Bandit Signs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Telesales / Cold Calling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Sponsorship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Trade Shows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Direct Mail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Endorsed Mail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Cannonball Mail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Postcards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Tear Sheets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Coupon Packs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Print Advertising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Golden Pages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Free Publicity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Expert Articles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Pay Per Click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SEO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Social Media Marketing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E-zine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LinkedIn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Blogs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Podcasts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Online Forums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Video Posting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Radio &amp; TV Advertising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  <a:tr h="167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Outdoor Advertising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901" marR="3901" marT="3901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3027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A0149A-DF9D-4C44-929E-D41188E2833C}" type="slidenum">
              <a:rPr lang="en-IE" smtClean="0"/>
              <a:pPr/>
              <a:t>24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20934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8439-AB97-4485-B336-C78CBDB8FFAA}" type="datetimeFigureOut">
              <a:rPr lang="en-GB" smtClean="0"/>
              <a:t>09/05/2016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5C995-B56C-4BDC-83D9-DD2C40C0A6F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4066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8439-AB97-4485-B336-C78CBDB8FFAA}" type="datetimeFigureOut">
              <a:rPr lang="en-GB" smtClean="0"/>
              <a:t>09/05/2016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5C995-B56C-4BDC-83D9-DD2C40C0A6F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3051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8439-AB97-4485-B336-C78CBDB8FFAA}" type="datetimeFigureOut">
              <a:rPr lang="en-GB" smtClean="0"/>
              <a:t>09/05/2016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5C995-B56C-4BDC-83D9-DD2C40C0A6F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234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8439-AB97-4485-B336-C78CBDB8FFAA}" type="datetimeFigureOut">
              <a:rPr lang="en-GB" smtClean="0"/>
              <a:t>09/05/2016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www.b2bsell.com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5C995-B56C-4BDC-83D9-DD2C40C0A6F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6161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8439-AB97-4485-B336-C78CBDB8FFAA}" type="datetimeFigureOut">
              <a:rPr lang="en-GB" smtClean="0"/>
              <a:t>09/05/2016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5C995-B56C-4BDC-83D9-DD2C40C0A6F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5555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8439-AB97-4485-B336-C78CBDB8FFAA}" type="datetimeFigureOut">
              <a:rPr lang="en-GB" smtClean="0"/>
              <a:t>09/05/2016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5C995-B56C-4BDC-83D9-DD2C40C0A6F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0696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8439-AB97-4485-B336-C78CBDB8FFAA}" type="datetimeFigureOut">
              <a:rPr lang="en-GB" smtClean="0"/>
              <a:t>09/05/2016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5C995-B56C-4BDC-83D9-DD2C40C0A6F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2052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8439-AB97-4485-B336-C78CBDB8FFAA}" type="datetimeFigureOut">
              <a:rPr lang="en-GB" smtClean="0"/>
              <a:t>09/05/2016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5C995-B56C-4BDC-83D9-DD2C40C0A6F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1953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8439-AB97-4485-B336-C78CBDB8FFAA}" type="datetimeFigureOut">
              <a:rPr lang="en-GB" smtClean="0"/>
              <a:t>09/05/2016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5C995-B56C-4BDC-83D9-DD2C40C0A6F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6380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8439-AB97-4485-B336-C78CBDB8FFAA}" type="datetimeFigureOut">
              <a:rPr lang="en-GB" smtClean="0"/>
              <a:t>09/05/2016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5C995-B56C-4BDC-83D9-DD2C40C0A6F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3096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78439-AB97-4485-B336-C78CBDB8FFAA}" type="datetimeFigureOut">
              <a:rPr lang="en-GB" smtClean="0"/>
              <a:t>09/05/2016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5C995-B56C-4BDC-83D9-DD2C40C0A6F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7718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78439-AB97-4485-B336-C78CBDB8FFAA}" type="datetimeFigureOut">
              <a:rPr lang="en-GB" smtClean="0"/>
              <a:t>09/05/2016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/>
              <a:t>www.b2bsell.com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5C995-B56C-4BDC-83D9-DD2C40C0A6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949280"/>
            <a:ext cx="1259632" cy="83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2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david@b2bsell.com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76470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Plato How To Generate New Business Tuesday 10</a:t>
            </a:r>
            <a:r>
              <a:rPr lang="en-GB" b="1" baseline="30000" dirty="0" smtClean="0"/>
              <a:t>th</a:t>
            </a:r>
            <a:r>
              <a:rPr lang="en-GB" b="1" dirty="0" smtClean="0"/>
              <a:t> May 2016</a:t>
            </a:r>
            <a:r>
              <a:rPr lang="en-GB" b="1" dirty="0" smtClean="0">
                <a:solidFill>
                  <a:schemeClr val="bg1"/>
                </a:solidFill>
              </a:rPr>
              <a:t>arch</a:t>
            </a:r>
            <a:r>
              <a:rPr lang="en-GB" b="1" dirty="0">
                <a:solidFill>
                  <a:schemeClr val="bg1"/>
                </a:solidFill>
              </a:rPr>
              <a:t/>
            </a:r>
            <a:br>
              <a:rPr lang="en-GB" b="1" dirty="0">
                <a:solidFill>
                  <a:schemeClr val="bg1"/>
                </a:solidFill>
              </a:rPr>
            </a:b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05547"/>
            <a:ext cx="679450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78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07" y="-17418"/>
            <a:ext cx="8229600" cy="1143000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Q4. What My Differentiator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7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66073" y="211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chemeClr val="bg1"/>
                </a:solidFill>
              </a:rPr>
              <a:t>Q4. What My Differentiator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638132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/>
              <a:t>40 Mins</a:t>
            </a: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426493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231" y="715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New Business Generation Methods</a:t>
            </a:r>
            <a:r>
              <a:rPr lang="en-GB" b="1" dirty="0" smtClean="0"/>
              <a:t> </a:t>
            </a:r>
            <a:endParaRPr lang="en-GB" b="1" dirty="0"/>
          </a:p>
        </p:txBody>
      </p:sp>
      <p:pic>
        <p:nvPicPr>
          <p:cNvPr id="4" name="Picture 2" descr="http://virtualsalesfunnel.com/wp-content/uploads/2013/09/get-more-lea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1844824"/>
            <a:ext cx="5000625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02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61" y="2032640"/>
            <a:ext cx="3128442" cy="207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http://www.bestlegalresource.com/wp-content/uploads/2010/08/people-networking-eve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20281" cy="203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281" y="0"/>
            <a:ext cx="3048959" cy="203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239" y="2011265"/>
            <a:ext cx="2977099" cy="208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 descr="http://www.businessandleadership.com/fs/img/news/201304/rs-426x288/an-pos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239" y="0"/>
            <a:ext cx="2974761" cy="203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382" y="2034154"/>
            <a:ext cx="2974760" cy="207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13" descr="http://marcommnews.com/wp-content/uploads/2013/09/tv-ad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60" y="4104456"/>
            <a:ext cx="3128442" cy="275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1" name="Picture 15" descr="http://www.jcdecaux.ie/wp-content/uploads/2012/07/c12-Clinique-Metropanel-cosmetics-toiletries-j_0167-Medium1-1024x68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283" y="4104456"/>
            <a:ext cx="3048958" cy="275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3" name="Picture 17" descr="http://smallbiztrends.com/wp-content/uploads/2010/02/extr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241" y="4089723"/>
            <a:ext cx="2974759" cy="27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41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Methods To Generate Leads</a:t>
            </a:r>
            <a:endParaRPr lang="en-GB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696" y="1844824"/>
            <a:ext cx="5456237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697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How To Qualify Leads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800" b="1" dirty="0" smtClean="0"/>
              <a:t>B A N T</a:t>
            </a:r>
          </a:p>
          <a:p>
            <a:r>
              <a:rPr lang="en-GB" sz="4800" b="1" dirty="0" smtClean="0"/>
              <a:t>B</a:t>
            </a:r>
            <a:r>
              <a:rPr lang="en-GB" sz="4800" dirty="0" smtClean="0"/>
              <a:t>udget</a:t>
            </a:r>
          </a:p>
          <a:p>
            <a:r>
              <a:rPr lang="en-GB" sz="4800" b="1" dirty="0" smtClean="0"/>
              <a:t>A</a:t>
            </a:r>
            <a:r>
              <a:rPr lang="en-GB" sz="4800" dirty="0" smtClean="0"/>
              <a:t>uthority</a:t>
            </a:r>
          </a:p>
          <a:p>
            <a:r>
              <a:rPr lang="en-GB" sz="4800" b="1" dirty="0" smtClean="0"/>
              <a:t>N</a:t>
            </a:r>
            <a:r>
              <a:rPr lang="en-GB" sz="4800" dirty="0" smtClean="0"/>
              <a:t>eed</a:t>
            </a:r>
          </a:p>
          <a:p>
            <a:r>
              <a:rPr lang="en-GB" sz="4800" b="1" dirty="0" smtClean="0"/>
              <a:t>T</a:t>
            </a:r>
            <a:r>
              <a:rPr lang="en-GB" sz="4800" dirty="0" smtClean="0"/>
              <a:t>imescale</a:t>
            </a:r>
            <a:endParaRPr lang="en-GB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638132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/>
              <a:t>120 Mins</a:t>
            </a: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316433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fileboard.com/wp-content/uploads/2012/05/picture_market_segmentatio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20888"/>
            <a:ext cx="4234072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Target Marking Existing Customers</a:t>
            </a:r>
            <a:endParaRPr lang="en-GB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1"/>
            <a:ext cx="8229600" cy="1900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 smtClean="0"/>
              <a:t>Segment Your Customers!</a:t>
            </a:r>
          </a:p>
          <a:p>
            <a:pPr marL="914400" lvl="1" indent="-514350">
              <a:buAutoNum type="alphaLcPeriod"/>
            </a:pPr>
            <a:r>
              <a:rPr lang="en-GB" b="1" dirty="0" smtClean="0"/>
              <a:t>Type</a:t>
            </a:r>
          </a:p>
          <a:p>
            <a:pPr marL="914400" lvl="1" indent="-514350">
              <a:buAutoNum type="alphaLcPeriod"/>
            </a:pPr>
            <a:r>
              <a:rPr lang="en-GB" b="1" dirty="0" smtClean="0"/>
              <a:t>Profitability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3789040"/>
            <a:ext cx="8229600" cy="1900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 smtClean="0"/>
              <a:t>Why?</a:t>
            </a:r>
          </a:p>
          <a:p>
            <a:pPr marL="914400" lvl="1" indent="-514350">
              <a:buAutoNum type="alphaLcPeriod"/>
            </a:pPr>
            <a:r>
              <a:rPr lang="en-GB" b="1" dirty="0" smtClean="0"/>
              <a:t>Common Pain Points / Common Solutions</a:t>
            </a:r>
          </a:p>
          <a:p>
            <a:pPr marL="914400" lvl="1" indent="-514350">
              <a:buAutoNum type="alphaLcPeriod"/>
            </a:pPr>
            <a:r>
              <a:rPr lang="en-GB" b="1" dirty="0" smtClean="0"/>
              <a:t>Segment customers into profit </a:t>
            </a:r>
          </a:p>
        </p:txBody>
      </p:sp>
    </p:spTree>
    <p:extLst>
      <p:ext uri="{BB962C8B-B14F-4D97-AF65-F5344CB8AC3E}">
        <p14:creationId xmlns:p14="http://schemas.microsoft.com/office/powerpoint/2010/main" val="362571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Breaking Into New Markets</a:t>
            </a:r>
            <a:endParaRPr lang="en-GB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50736"/>
            <a:ext cx="6732240" cy="447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047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Think About</a:t>
            </a:r>
            <a:endParaRPr lang="en-GB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314325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590" y="1254472"/>
            <a:ext cx="3200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44" y="3717032"/>
            <a:ext cx="30670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040" y="3573016"/>
            <a:ext cx="28575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2988154"/>
            <a:ext cx="244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What’s the rationale?</a:t>
            </a:r>
            <a:endParaRPr lang="en-GB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825649" y="2988154"/>
            <a:ext cx="341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The 4 Questions You Need to Ask</a:t>
            </a:r>
            <a:endParaRPr lang="en-GB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7544" y="6093296"/>
            <a:ext cx="341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Opportunity Research</a:t>
            </a:r>
            <a:endParaRPr lang="en-GB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962984" y="6021288"/>
            <a:ext cx="341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Gap Analysis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35170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Analysing and Making Best use of Sales </a:t>
            </a:r>
            <a:r>
              <a:rPr lang="en-GB" b="1" dirty="0" smtClean="0"/>
              <a:t>Data</a:t>
            </a:r>
            <a:endParaRPr lang="en-GB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816"/>
            <a:ext cx="5429200" cy="40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21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Going </a:t>
            </a:r>
            <a:r>
              <a:rPr lang="en-GB" b="1" dirty="0" smtClean="0">
                <a:solidFill>
                  <a:schemeClr val="bg1"/>
                </a:solidFill>
              </a:rPr>
              <a:t>International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29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844"/>
            <a:ext cx="9252520" cy="6859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“Never Talk to Strangers!”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0966" y="1570038"/>
            <a:ext cx="8229600" cy="3659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77344" y="1484784"/>
            <a:ext cx="8229600" cy="4608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Electronics and Compu</a:t>
            </a:r>
            <a:r>
              <a:rPr lang="en-GB" dirty="0"/>
              <a:t>ter </a:t>
            </a:r>
            <a:r>
              <a:rPr lang="en-GB" dirty="0">
                <a:solidFill>
                  <a:schemeClr val="bg1"/>
                </a:solidFill>
              </a:rPr>
              <a:t>Science at </a:t>
            </a:r>
            <a:r>
              <a:rPr lang="en-GB" dirty="0" smtClean="0">
                <a:solidFill>
                  <a:schemeClr val="bg1"/>
                </a:solidFill>
              </a:rPr>
              <a:t>DIT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Enterprise Ireland Expo</a:t>
            </a:r>
            <a:r>
              <a:rPr lang="en-GB" dirty="0" smtClean="0"/>
              <a:t>rt Sales</a:t>
            </a:r>
            <a:r>
              <a:rPr lang="en-GB" dirty="0" smtClean="0">
                <a:solidFill>
                  <a:schemeClr val="bg1"/>
                </a:solidFill>
              </a:rPr>
              <a:t> Development Progra</a:t>
            </a:r>
            <a:r>
              <a:rPr lang="en-GB" dirty="0" smtClean="0"/>
              <a:t>m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Trade Sales 2003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Enterprise Sales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B2BSell</a:t>
            </a:r>
            <a:r>
              <a:rPr lang="en-GB" sz="8000" dirty="0" smtClean="0">
                <a:solidFill>
                  <a:srgbClr val="FE6202"/>
                </a:solidFill>
              </a:rPr>
              <a:t>.</a:t>
            </a:r>
            <a:r>
              <a:rPr lang="en-GB" dirty="0" smtClean="0">
                <a:solidFill>
                  <a:schemeClr val="bg1"/>
                </a:solidFill>
              </a:rPr>
              <a:t>COM</a:t>
            </a:r>
          </a:p>
          <a:p>
            <a:pPr algn="l"/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09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Country Selection – Differences To </a:t>
            </a:r>
            <a:r>
              <a:rPr lang="en-GB" b="1" dirty="0" smtClean="0"/>
              <a:t>Export Markets – Do Your Research</a:t>
            </a:r>
            <a:endParaRPr lang="en-GB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74071" y="1364810"/>
            <a:ext cx="8229600" cy="4525963"/>
          </a:xfrm>
        </p:spPr>
        <p:txBody>
          <a:bodyPr>
            <a:no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More competition</a:t>
            </a:r>
          </a:p>
          <a:p>
            <a:pPr lvl="1"/>
            <a:r>
              <a:rPr lang="en-GB" b="1" dirty="0" smtClean="0"/>
              <a:t>Pricing pressures</a:t>
            </a:r>
          </a:p>
          <a:p>
            <a:pPr lvl="1"/>
            <a:r>
              <a:rPr lang="en-GB" b="1" dirty="0" smtClean="0"/>
              <a:t>New sales skills</a:t>
            </a:r>
          </a:p>
          <a:p>
            <a:r>
              <a:rPr lang="en-GB" sz="2800" b="1" dirty="0" smtClean="0">
                <a:solidFill>
                  <a:srgbClr val="FF0000"/>
                </a:solidFill>
              </a:rPr>
              <a:t>New sales objections</a:t>
            </a:r>
          </a:p>
          <a:p>
            <a:pPr lvl="1"/>
            <a:r>
              <a:rPr lang="en-GB" b="1" dirty="0" smtClean="0"/>
              <a:t>How to support customers</a:t>
            </a:r>
          </a:p>
          <a:p>
            <a:pPr lvl="1"/>
            <a:r>
              <a:rPr lang="en-GB" b="1" dirty="0" smtClean="0"/>
              <a:t>Market commitment</a:t>
            </a:r>
          </a:p>
          <a:p>
            <a:pPr lvl="1"/>
            <a:r>
              <a:rPr lang="en-GB" b="1" dirty="0" smtClean="0"/>
              <a:t>Company stability</a:t>
            </a:r>
          </a:p>
          <a:p>
            <a:r>
              <a:rPr lang="en-GB" sz="2800" b="1" dirty="0" smtClean="0">
                <a:solidFill>
                  <a:srgbClr val="FF0000"/>
                </a:solidFill>
              </a:rPr>
              <a:t>Larger pool of prospects</a:t>
            </a:r>
          </a:p>
          <a:p>
            <a:pPr lvl="1"/>
            <a:r>
              <a:rPr lang="en-GB" b="1" dirty="0" smtClean="0"/>
              <a:t>Geographical constraints</a:t>
            </a:r>
          </a:p>
        </p:txBody>
      </p:sp>
    </p:spTree>
    <p:extLst>
      <p:ext uri="{BB962C8B-B14F-4D97-AF65-F5344CB8AC3E}">
        <p14:creationId xmlns:p14="http://schemas.microsoft.com/office/powerpoint/2010/main" val="98935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88"/>
            <a:ext cx="8229600" cy="1143000"/>
          </a:xfrm>
        </p:spPr>
        <p:txBody>
          <a:bodyPr/>
          <a:lstStyle/>
          <a:p>
            <a:r>
              <a:rPr lang="en-GB" b="1" dirty="0" smtClean="0"/>
              <a:t>Several Approaches</a:t>
            </a:r>
            <a:endParaRPr lang="en-GB" b="1" dirty="0"/>
          </a:p>
        </p:txBody>
      </p:sp>
      <p:pic>
        <p:nvPicPr>
          <p:cNvPr id="3074" name="Picture 2" descr="commute-by-plane-sales-ag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263318"/>
            <a:ext cx="4196011" cy="279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stablish-local-office-sales-ag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36231"/>
            <a:ext cx="4009628" cy="279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uy-local-competitor-sales-ag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60659"/>
            <a:ext cx="4196011" cy="279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viking-rai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33572"/>
            <a:ext cx="4009629" cy="278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3925" y="1263318"/>
            <a:ext cx="3399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Commute by Plane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36096" y="1236231"/>
            <a:ext cx="2881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Set up an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4599" y="4149080"/>
            <a:ext cx="3255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Buy a Competitor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87346" y="4029225"/>
            <a:ext cx="2178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Viking Raid </a:t>
            </a:r>
          </a:p>
        </p:txBody>
      </p:sp>
    </p:spTree>
    <p:extLst>
      <p:ext uri="{BB962C8B-B14F-4D97-AF65-F5344CB8AC3E}">
        <p14:creationId xmlns:p14="http://schemas.microsoft.com/office/powerpoint/2010/main" val="180177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bls.gov/ooh/images/27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423406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rack.0.mshcdn.com/media/ZgkyMDEyLzEyLzA0L2RkL2hvd29ubGluZXByLmF6UC5qcGcKcAl0aHVtYgk5NTB4NTM0IwplCWpwZw/5a98580d/297/how-online-private-sales-work-and-how-businesses-can-get-involved-45acaf8fd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195" y="1844824"/>
            <a:ext cx="423406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7584" y="1844824"/>
            <a:ext cx="31740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Use a Sales Agent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80112" y="1844824"/>
            <a:ext cx="1885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</a:rPr>
              <a:t>Go Onlin</a:t>
            </a:r>
            <a:r>
              <a:rPr lang="en-GB" sz="3200" b="1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Several Approaches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6890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interviewquestionsandanswers.org/images/RedFigure%20Raised%20H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Questions &amp; Answers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40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33" y="3155312"/>
            <a:ext cx="790157" cy="790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37571" y="3155312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 smtClean="0">
                <a:solidFill>
                  <a:srgbClr val="0066FF"/>
                </a:solidFill>
              </a:rPr>
              <a:t>@EUSalesForce</a:t>
            </a:r>
            <a:endParaRPr lang="en-GB" sz="2800" dirty="0">
              <a:solidFill>
                <a:srgbClr val="0066FF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92" y="1969078"/>
            <a:ext cx="850775" cy="85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15627" y="2132855"/>
            <a:ext cx="7236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66FF"/>
                </a:solidFill>
              </a:rPr>
              <a:t>http://ie.linkedin.com/in/b2bsoftwaresales/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52" y="780986"/>
            <a:ext cx="826933" cy="820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66612" y="898858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 smtClean="0">
                <a:solidFill>
                  <a:srgbClr val="3366FF"/>
                </a:solidFill>
                <a:hlinkClick r:id="rId6"/>
              </a:rPr>
              <a:t>david@b2bsell.com</a:t>
            </a:r>
            <a:r>
              <a:rPr lang="en-IE" sz="3200" dirty="0" smtClean="0">
                <a:solidFill>
                  <a:srgbClr val="3366FF"/>
                </a:solidFill>
              </a:rPr>
              <a:t> </a:t>
            </a:r>
            <a:endParaRPr lang="en-GB" sz="3200" dirty="0">
              <a:solidFill>
                <a:srgbClr val="3366FF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52" y="4287554"/>
            <a:ext cx="895426" cy="126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73575" y="4509614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 smtClean="0">
                <a:solidFill>
                  <a:srgbClr val="3366FF"/>
                </a:solidFill>
              </a:rPr>
              <a:t>01-5547351 / 086 25137843</a:t>
            </a:r>
            <a:endParaRPr lang="en-GB" sz="28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89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Agenda</a:t>
            </a:r>
            <a:endParaRPr lang="en-GB" b="1" dirty="0"/>
          </a:p>
        </p:txBody>
      </p:sp>
      <p:pic>
        <p:nvPicPr>
          <p:cNvPr id="2050" name="Picture 2" descr="http://www.casasimarro.es/userfiles/agen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96752"/>
            <a:ext cx="5298157" cy="449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 smtClean="0"/>
              <a:t>The Characteristics of a Good Sales Person</a:t>
            </a:r>
            <a:endParaRPr lang="en-GB" dirty="0" smtClean="0"/>
          </a:p>
          <a:p>
            <a:r>
              <a:rPr lang="en-GB" b="1" dirty="0"/>
              <a:t>Four Questions Everyone Needs to Answer Before </a:t>
            </a:r>
            <a:r>
              <a:rPr lang="en-GB" b="1" dirty="0" smtClean="0"/>
              <a:t>They </a:t>
            </a:r>
            <a:r>
              <a:rPr lang="en-GB" b="1" dirty="0" smtClean="0"/>
              <a:t>Sell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b="1" dirty="0"/>
              <a:t>New B</a:t>
            </a:r>
            <a:r>
              <a:rPr lang="en-GB" b="1" dirty="0" smtClean="0"/>
              <a:t>usiness Generation Methods</a:t>
            </a:r>
          </a:p>
          <a:p>
            <a:r>
              <a:rPr lang="en-GB" b="1" dirty="0"/>
              <a:t>Targeted </a:t>
            </a:r>
            <a:r>
              <a:rPr lang="en-GB" b="1" dirty="0" smtClean="0"/>
              <a:t>Marketing </a:t>
            </a:r>
            <a:r>
              <a:rPr lang="en-GB" b="1" dirty="0"/>
              <a:t>to </a:t>
            </a:r>
            <a:r>
              <a:rPr lang="en-GB" b="1" dirty="0" smtClean="0"/>
              <a:t>Existing Customers</a:t>
            </a:r>
          </a:p>
          <a:p>
            <a:r>
              <a:rPr lang="en-GB" b="1" dirty="0"/>
              <a:t>Breaking into </a:t>
            </a:r>
            <a:r>
              <a:rPr lang="en-GB" b="1" dirty="0" smtClean="0"/>
              <a:t>New Markets</a:t>
            </a:r>
          </a:p>
          <a:p>
            <a:r>
              <a:rPr lang="en-GB" b="1" dirty="0"/>
              <a:t>Analysing and </a:t>
            </a:r>
            <a:r>
              <a:rPr lang="en-GB" b="1" dirty="0" smtClean="0"/>
              <a:t>Making Best </a:t>
            </a:r>
            <a:r>
              <a:rPr lang="en-GB" b="1" dirty="0"/>
              <a:t>use of </a:t>
            </a:r>
            <a:r>
              <a:rPr lang="en-GB" b="1" dirty="0" smtClean="0"/>
              <a:t>Sales Data</a:t>
            </a:r>
          </a:p>
          <a:p>
            <a:r>
              <a:rPr lang="en-GB" b="1" dirty="0"/>
              <a:t>Going </a:t>
            </a:r>
            <a:r>
              <a:rPr lang="en-GB" b="1" dirty="0" smtClean="0"/>
              <a:t>International</a:t>
            </a:r>
          </a:p>
        </p:txBody>
      </p:sp>
    </p:spTree>
    <p:extLst>
      <p:ext uri="{BB962C8B-B14F-4D97-AF65-F5344CB8AC3E}">
        <p14:creationId xmlns:p14="http://schemas.microsoft.com/office/powerpoint/2010/main" val="393328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/>
              <a:t>What’s the Most Important Characteristic of a Sales Person</a:t>
            </a:r>
            <a:endParaRPr lang="en-GB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2" y="1628800"/>
            <a:ext cx="25431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06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eucham.eu/images/integri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7391400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638132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 smtClean="0"/>
              <a:t>15 Mins</a:t>
            </a: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35477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://www.startupist.com/wp-content/uploads/2015/04/id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48" y="0"/>
            <a:ext cx="91596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Four Questions Every Company Needs to Answer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27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thesevenminutestar.com/wordpress/wp-content/uploads/2012/02/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6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44" y="7151"/>
            <a:ext cx="8229600" cy="1143000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Q1. What Problem Do I Solve?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62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scorenashville.org/wp-content/uploads/2014/07/value-proposi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0" y="6551"/>
            <a:ext cx="9145079" cy="685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59" y="13702"/>
            <a:ext cx="8229600" cy="1143000"/>
          </a:xfrm>
        </p:spPr>
        <p:txBody>
          <a:bodyPr/>
          <a:lstStyle/>
          <a:p>
            <a:r>
              <a:rPr lang="en-GB" b="1" dirty="0" smtClean="0"/>
              <a:t>Q2. What’s My Value Proposition?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76576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06" y="786993"/>
            <a:ext cx="9155906" cy="610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706" y="-243408"/>
            <a:ext cx="8229600" cy="1143000"/>
          </a:xfrm>
        </p:spPr>
        <p:txBody>
          <a:bodyPr/>
          <a:lstStyle/>
          <a:p>
            <a:r>
              <a:rPr lang="en-GB" b="1" dirty="0" smtClean="0"/>
              <a:t>Q3. Who’s My Target Market?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09315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</TotalTime>
  <Words>328</Words>
  <Application>Microsoft Office PowerPoint</Application>
  <PresentationFormat>On-screen Show (4:3)</PresentationFormat>
  <Paragraphs>102</Paragraphs>
  <Slides>24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Plato How To Generate New Business Tuesday 10th May 2016arch </vt:lpstr>
      <vt:lpstr>“Never Talk to Strangers!”</vt:lpstr>
      <vt:lpstr>Agenda</vt:lpstr>
      <vt:lpstr>What’s the Most Important Characteristic of a Sales Person</vt:lpstr>
      <vt:lpstr>PowerPoint Presentation</vt:lpstr>
      <vt:lpstr>Four Questions Every Company Needs to Answer</vt:lpstr>
      <vt:lpstr>Q1. What Problem Do I Solve?</vt:lpstr>
      <vt:lpstr>Q2. What’s My Value Proposition?</vt:lpstr>
      <vt:lpstr>Q3. Who’s My Target Market?</vt:lpstr>
      <vt:lpstr>Q4. What My Differentiator</vt:lpstr>
      <vt:lpstr>New Business Generation Methods </vt:lpstr>
      <vt:lpstr>PowerPoint Presentation</vt:lpstr>
      <vt:lpstr>Methods To Generate Leads</vt:lpstr>
      <vt:lpstr>How To Qualify Leads</vt:lpstr>
      <vt:lpstr>Target Marking Existing Customers</vt:lpstr>
      <vt:lpstr>Breaking Into New Markets</vt:lpstr>
      <vt:lpstr>Think About</vt:lpstr>
      <vt:lpstr>Analysing and Making Best use of Sales Data</vt:lpstr>
      <vt:lpstr>Going International</vt:lpstr>
      <vt:lpstr>Country Selection – Differences To Export Markets – Do Your Research</vt:lpstr>
      <vt:lpstr>Several Approaches</vt:lpstr>
      <vt:lpstr>Several Approaches</vt:lpstr>
      <vt:lpstr>Questions &amp; Answers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Doyle</dc:creator>
  <cp:lastModifiedBy>David Doyle</cp:lastModifiedBy>
  <cp:revision>77</cp:revision>
  <cp:lastPrinted>2016-03-09T12:21:55Z</cp:lastPrinted>
  <dcterms:created xsi:type="dcterms:W3CDTF">2016-01-13T16:33:02Z</dcterms:created>
  <dcterms:modified xsi:type="dcterms:W3CDTF">2016-05-09T16:51:21Z</dcterms:modified>
</cp:coreProperties>
</file>