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58" r:id="rId4"/>
    <p:sldId id="279" r:id="rId5"/>
    <p:sldId id="280" r:id="rId6"/>
    <p:sldId id="291" r:id="rId7"/>
    <p:sldId id="259" r:id="rId8"/>
    <p:sldId id="261" r:id="rId9"/>
    <p:sldId id="262" r:id="rId10"/>
    <p:sldId id="264" r:id="rId11"/>
    <p:sldId id="263" r:id="rId12"/>
    <p:sldId id="286" r:id="rId13"/>
    <p:sldId id="269" r:id="rId14"/>
    <p:sldId id="268" r:id="rId15"/>
    <p:sldId id="274" r:id="rId16"/>
    <p:sldId id="270" r:id="rId17"/>
    <p:sldId id="283" r:id="rId18"/>
    <p:sldId id="284" r:id="rId19"/>
    <p:sldId id="285" r:id="rId20"/>
    <p:sldId id="287" r:id="rId21"/>
    <p:sldId id="292" r:id="rId22"/>
    <p:sldId id="288" r:id="rId23"/>
    <p:sldId id="290" r:id="rId24"/>
    <p:sldId id="273" r:id="rId25"/>
    <p:sldId id="282" r:id="rId26"/>
    <p:sldId id="293" r:id="rId27"/>
    <p:sldId id="289" r:id="rId28"/>
    <p:sldId id="281" r:id="rId29"/>
    <p:sldId id="276" r:id="rId30"/>
    <p:sldId id="278" r:id="rId31"/>
  </p:sldIdLst>
  <p:sldSz cx="9144000" cy="6858000" type="screen4x3"/>
  <p:notesSz cx="6802438" cy="99361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6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397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98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2863" y="0"/>
            <a:ext cx="294798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15E1F-6E2E-4BB6-8CCC-9E642C051F22}" type="datetimeFigureOut">
              <a:rPr lang="en-GB" smtClean="0"/>
              <a:t>12/03/2016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7688"/>
            <a:ext cx="294798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2863" y="9437688"/>
            <a:ext cx="2947987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0F2EF-FD3D-402C-975A-7E9DE5613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2068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723" cy="496808"/>
          </a:xfrm>
          <a:prstGeom prst="rect">
            <a:avLst/>
          </a:prstGeom>
        </p:spPr>
        <p:txBody>
          <a:bodyPr vert="horz" lIns="91083" tIns="45542" rIns="91083" bIns="45542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3141" y="0"/>
            <a:ext cx="2947723" cy="496808"/>
          </a:xfrm>
          <a:prstGeom prst="rect">
            <a:avLst/>
          </a:prstGeom>
        </p:spPr>
        <p:txBody>
          <a:bodyPr vert="horz" lIns="91083" tIns="45542" rIns="91083" bIns="45542" rtlCol="0"/>
          <a:lstStyle>
            <a:lvl1pPr algn="r">
              <a:defRPr sz="1200"/>
            </a:lvl1pPr>
          </a:lstStyle>
          <a:p>
            <a:fld id="{CC7E73BD-6926-4EE1-8D9B-0053D7F84694}" type="datetimeFigureOut">
              <a:rPr lang="en-GB" smtClean="0"/>
              <a:t>12/03/2016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4112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83" tIns="45542" rIns="91083" bIns="45542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244" y="4719677"/>
            <a:ext cx="5441950" cy="4471274"/>
          </a:xfrm>
          <a:prstGeom prst="rect">
            <a:avLst/>
          </a:prstGeom>
        </p:spPr>
        <p:txBody>
          <a:bodyPr vert="horz" lIns="91083" tIns="45542" rIns="91083" bIns="4554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7631"/>
            <a:ext cx="2947723" cy="496808"/>
          </a:xfrm>
          <a:prstGeom prst="rect">
            <a:avLst/>
          </a:prstGeom>
        </p:spPr>
        <p:txBody>
          <a:bodyPr vert="horz" lIns="91083" tIns="45542" rIns="91083" bIns="45542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3141" y="9437631"/>
            <a:ext cx="2947723" cy="496808"/>
          </a:xfrm>
          <a:prstGeom prst="rect">
            <a:avLst/>
          </a:prstGeom>
        </p:spPr>
        <p:txBody>
          <a:bodyPr vert="horz" lIns="91083" tIns="45542" rIns="91083" bIns="45542" rtlCol="0" anchor="b"/>
          <a:lstStyle>
            <a:lvl1pPr algn="r">
              <a:defRPr sz="1200"/>
            </a:lvl1pPr>
          </a:lstStyle>
          <a:p>
            <a:fld id="{8DF745A5-1614-4FFD-AC76-F0B789FB09E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236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745A5-1614-4FFD-AC76-F0B789FB09E3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0839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A0149A-DF9D-4C44-929E-D41188E2833C}" type="slidenum">
              <a:rPr lang="en-IE" smtClean="0"/>
              <a:pPr/>
              <a:t>14</a:t>
            </a:fld>
            <a:endParaRPr lang="en-IE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516681"/>
              </p:ext>
            </p:extLst>
          </p:nvPr>
        </p:nvGraphicFramePr>
        <p:xfrm>
          <a:off x="735059" y="4751851"/>
          <a:ext cx="5404384" cy="45303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04384"/>
              </a:tblGrid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Networking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Word of Mouth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Bandit Signs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Telesales / Cold Calling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Sponsorship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Trade Shows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Direct Mail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Endorsed Mail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Cannonball Mail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Postcards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Tear Sheets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Coupon Packs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Print Advertising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Golden Pages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Free Publicity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Expert Articles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Pay Per Click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SEO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Social Media Marketing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E-zine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LinkedIn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Blogs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Podcasts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Online Forums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Video Posting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Radio &amp; TV Advertising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Outdoor Advertising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3027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A0149A-DF9D-4C44-929E-D41188E2833C}" type="slidenum">
              <a:rPr lang="en-IE" smtClean="0"/>
              <a:pPr/>
              <a:t>30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20934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8439-AB97-4485-B336-C78CBDB8FFAA}" type="datetimeFigureOut">
              <a:rPr lang="en-GB" smtClean="0"/>
              <a:t>12/03/2016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5C995-B56C-4BDC-83D9-DD2C40C0A6F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4066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8439-AB97-4485-B336-C78CBDB8FFAA}" type="datetimeFigureOut">
              <a:rPr lang="en-GB" smtClean="0"/>
              <a:t>12/03/2016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5C995-B56C-4BDC-83D9-DD2C40C0A6F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3051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8439-AB97-4485-B336-C78CBDB8FFAA}" type="datetimeFigureOut">
              <a:rPr lang="en-GB" smtClean="0"/>
              <a:t>12/03/2016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5C995-B56C-4BDC-83D9-DD2C40C0A6F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234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8439-AB97-4485-B336-C78CBDB8FFAA}" type="datetimeFigureOut">
              <a:rPr lang="en-GB" smtClean="0"/>
              <a:t>12/03/2016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www.b2bsell.com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5C995-B56C-4BDC-83D9-DD2C40C0A6F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6161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8439-AB97-4485-B336-C78CBDB8FFAA}" type="datetimeFigureOut">
              <a:rPr lang="en-GB" smtClean="0"/>
              <a:t>12/03/2016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5C995-B56C-4BDC-83D9-DD2C40C0A6F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5555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8439-AB97-4485-B336-C78CBDB8FFAA}" type="datetimeFigureOut">
              <a:rPr lang="en-GB" smtClean="0"/>
              <a:t>12/03/2016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5C995-B56C-4BDC-83D9-DD2C40C0A6F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0696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8439-AB97-4485-B336-C78CBDB8FFAA}" type="datetimeFigureOut">
              <a:rPr lang="en-GB" smtClean="0"/>
              <a:t>12/03/2016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5C995-B56C-4BDC-83D9-DD2C40C0A6F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2052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8439-AB97-4485-B336-C78CBDB8FFAA}" type="datetimeFigureOut">
              <a:rPr lang="en-GB" smtClean="0"/>
              <a:t>12/03/2016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5C995-B56C-4BDC-83D9-DD2C40C0A6F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1953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8439-AB97-4485-B336-C78CBDB8FFAA}" type="datetimeFigureOut">
              <a:rPr lang="en-GB" smtClean="0"/>
              <a:t>12/03/2016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5C995-B56C-4BDC-83D9-DD2C40C0A6F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6380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8439-AB97-4485-B336-C78CBDB8FFAA}" type="datetimeFigureOut">
              <a:rPr lang="en-GB" smtClean="0"/>
              <a:t>12/03/2016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5C995-B56C-4BDC-83D9-DD2C40C0A6F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3096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8439-AB97-4485-B336-C78CBDB8FFAA}" type="datetimeFigureOut">
              <a:rPr lang="en-GB" smtClean="0"/>
              <a:t>12/03/2016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5C995-B56C-4BDC-83D9-DD2C40C0A6F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7718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78439-AB97-4485-B336-C78CBDB8FFAA}" type="datetimeFigureOut">
              <a:rPr lang="en-GB" smtClean="0"/>
              <a:t>12/03/2016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/>
              <a:t>www.b2bsell.com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5C995-B56C-4BDC-83D9-DD2C40C0A6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949280"/>
            <a:ext cx="1259632" cy="83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2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_qwjcxwUqw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david@b2bsell.com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76470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Plato Workshop – The Secret to Generating Sales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b="1" dirty="0" smtClean="0">
                <a:solidFill>
                  <a:schemeClr val="bg1"/>
                </a:solidFill>
              </a:rPr>
              <a:t>Leads </a:t>
            </a:r>
            <a:br>
              <a:rPr lang="en-GB" b="1" dirty="0" smtClean="0">
                <a:solidFill>
                  <a:schemeClr val="bg1"/>
                </a:solidFill>
              </a:rPr>
            </a:br>
            <a:r>
              <a:rPr lang="en-GB" b="1" dirty="0" smtClean="0">
                <a:solidFill>
                  <a:schemeClr val="bg1"/>
                </a:solidFill>
              </a:rPr>
              <a:t>Thursday 10</a:t>
            </a:r>
            <a:r>
              <a:rPr lang="en-GB" b="1" baseline="30000" dirty="0" smtClean="0">
                <a:solidFill>
                  <a:schemeClr val="bg1"/>
                </a:solidFill>
              </a:rPr>
              <a:t>th</a:t>
            </a:r>
            <a:r>
              <a:rPr lang="en-GB" b="1" dirty="0" smtClean="0">
                <a:solidFill>
                  <a:schemeClr val="bg1"/>
                </a:solidFill>
              </a:rPr>
              <a:t> March</a:t>
            </a:r>
            <a:r>
              <a:rPr lang="en-GB" b="1" dirty="0">
                <a:solidFill>
                  <a:schemeClr val="bg1"/>
                </a:solidFill>
              </a:rPr>
              <a:t/>
            </a:r>
            <a:br>
              <a:rPr lang="en-GB" b="1" dirty="0">
                <a:solidFill>
                  <a:schemeClr val="bg1"/>
                </a:solidFill>
              </a:rPr>
            </a:b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78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06" y="786993"/>
            <a:ext cx="9155906" cy="610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706" y="-243408"/>
            <a:ext cx="8229600" cy="1143000"/>
          </a:xfrm>
        </p:spPr>
        <p:txBody>
          <a:bodyPr/>
          <a:lstStyle/>
          <a:p>
            <a:r>
              <a:rPr lang="en-GB" b="1" dirty="0" smtClean="0"/>
              <a:t>Q3. Who’s My Target Market?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09315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07" y="-17418"/>
            <a:ext cx="8229600" cy="1143000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Q4. What My Differentiator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7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66073" y="211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chemeClr val="bg1"/>
                </a:solidFill>
              </a:rPr>
              <a:t>Q4. What My Differentiator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638132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/>
              <a:t>40 Mins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426493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T</a:t>
            </a:r>
            <a:r>
              <a:rPr lang="en-GB" b="1" dirty="0" smtClean="0"/>
              <a:t>he Sales Funnel &amp;  The Sales Cycle</a:t>
            </a:r>
            <a:endParaRPr lang="en-GB" b="1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80" y="1626870"/>
            <a:ext cx="5730240" cy="36042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1818931"/>
            <a:ext cx="1706880" cy="50990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IE" sz="1600" b="1" dirty="0">
                <a:effectLst/>
                <a:latin typeface="Calibri"/>
                <a:ea typeface="Times New Roman"/>
                <a:cs typeface="Times New Roman"/>
              </a:rPr>
              <a:t>50 Organisations</a:t>
            </a:r>
            <a:endParaRPr lang="en-GB" sz="1600" dirty="0">
              <a:effectLst/>
              <a:latin typeface="Calibri"/>
              <a:ea typeface="Times New Roman"/>
              <a:cs typeface="Times New Roman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90752" y="2303404"/>
            <a:ext cx="0" cy="5295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58620" y="1937870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228600" indent="-228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n-IE" sz="1400" b="1" dirty="0" smtClean="0">
                <a:effectLst/>
                <a:latin typeface="Century Gothic"/>
                <a:ea typeface="Times New Roman"/>
                <a:cs typeface="Times New Roman"/>
              </a:rPr>
              <a:t>Suspects</a:t>
            </a:r>
            <a:endParaRPr lang="en-GB" sz="1400" b="1" dirty="0" smtClean="0">
              <a:effectLst/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IE" sz="800" dirty="0">
                <a:effectLst/>
                <a:latin typeface="Calibri"/>
                <a:ea typeface="Times New Roman"/>
                <a:cs typeface="Times New Roman"/>
              </a:rPr>
              <a:t> </a:t>
            </a:r>
            <a:endParaRPr lang="en-GB" sz="1000" dirty="0"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858620" y="2780928"/>
            <a:ext cx="2196214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228600" indent="-228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n-IE" sz="1400" b="1" dirty="0" smtClean="0">
                <a:effectLst/>
                <a:latin typeface="Century Gothic"/>
                <a:ea typeface="Times New Roman"/>
                <a:cs typeface="Times New Roman"/>
              </a:rPr>
              <a:t>Qualified Opportunities</a:t>
            </a:r>
            <a:endParaRPr lang="en-GB" sz="1400" b="1" dirty="0">
              <a:effectLst/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IE" sz="1000" dirty="0">
                <a:effectLst/>
                <a:latin typeface="Calibri"/>
                <a:ea typeface="Times New Roman"/>
                <a:cs typeface="Times New Roman"/>
              </a:rPr>
              <a:t> </a:t>
            </a:r>
            <a:endParaRPr lang="en-GB" sz="1000" dirty="0"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886200" y="3428774"/>
            <a:ext cx="1621904" cy="50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228600" indent="-228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n-IE" sz="1400" b="1" dirty="0" smtClean="0">
                <a:effectLst/>
                <a:latin typeface="Century Gothic"/>
                <a:ea typeface="Times New Roman"/>
                <a:cs typeface="Times New Roman"/>
              </a:rPr>
              <a:t>Sales Interviews</a:t>
            </a:r>
            <a:endParaRPr lang="en-GB" sz="1400" b="1" dirty="0" smtClean="0">
              <a:effectLst/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n-IE" sz="1100" dirty="0">
                <a:effectLst/>
                <a:latin typeface="Century Gothic"/>
                <a:ea typeface="Times New Roman"/>
                <a:cs typeface="Times New Roman"/>
              </a:rPr>
              <a:t> </a:t>
            </a:r>
            <a:endParaRPr lang="en-GB" sz="1000" dirty="0">
              <a:effectLst/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n-IE" sz="1100" dirty="0">
                <a:effectLst/>
                <a:latin typeface="Century Gothic"/>
                <a:ea typeface="Times New Roman"/>
                <a:cs typeface="Times New Roman"/>
              </a:rPr>
              <a:t> </a:t>
            </a:r>
            <a:endParaRPr lang="en-GB" sz="1000" dirty="0">
              <a:effectLst/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n-IE" sz="1100" dirty="0" smtClean="0">
                <a:effectLst/>
                <a:latin typeface="Century Gothic"/>
                <a:ea typeface="Times New Roman"/>
                <a:cs typeface="Times New Roman"/>
              </a:rPr>
              <a:t> </a:t>
            </a:r>
            <a:endParaRPr lang="en-GB" sz="1000" dirty="0" smtClean="0">
              <a:effectLst/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n-IE" sz="1100" dirty="0">
                <a:effectLst/>
                <a:latin typeface="Century Gothic"/>
                <a:ea typeface="Times New Roman"/>
                <a:cs typeface="Times New Roman"/>
              </a:rPr>
              <a:t> </a:t>
            </a:r>
            <a:endParaRPr lang="en-GB" sz="1000" dirty="0">
              <a:effectLst/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n-IE" sz="1100" dirty="0">
                <a:effectLst/>
                <a:latin typeface="Century Gothic"/>
                <a:ea typeface="Times New Roman"/>
                <a:cs typeface="Times New Roman"/>
              </a:rPr>
              <a:t> </a:t>
            </a:r>
            <a:endParaRPr lang="en-GB" sz="1000" dirty="0">
              <a:effectLst/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n-IE" sz="1100" dirty="0">
                <a:effectLst/>
                <a:latin typeface="Century Gothic"/>
                <a:ea typeface="Times New Roman"/>
                <a:cs typeface="Times New Roman"/>
              </a:rPr>
              <a:t> </a:t>
            </a:r>
            <a:endParaRPr lang="en-GB" sz="1000" dirty="0">
              <a:effectLst/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n-IE" sz="1100" dirty="0">
                <a:effectLst/>
                <a:latin typeface="Century Gothic"/>
                <a:ea typeface="Times New Roman"/>
                <a:cs typeface="Times New Roman"/>
              </a:rPr>
              <a:t> </a:t>
            </a:r>
            <a:endParaRPr lang="en-GB" sz="1000" dirty="0">
              <a:effectLst/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n-IE" sz="1100" dirty="0">
                <a:effectLst/>
                <a:latin typeface="Century Gothic"/>
                <a:ea typeface="Times New Roman"/>
                <a:cs typeface="Times New Roman"/>
              </a:rPr>
              <a:t> </a:t>
            </a:r>
            <a:endParaRPr lang="en-GB" sz="1000" dirty="0">
              <a:effectLst/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n-IE" sz="1100" dirty="0">
                <a:effectLst/>
                <a:latin typeface="Century Gothic"/>
                <a:ea typeface="Times New Roman"/>
                <a:cs typeface="Times New Roman"/>
              </a:rPr>
              <a:t> </a:t>
            </a:r>
            <a:endParaRPr lang="en-GB" sz="1000" dirty="0">
              <a:effectLst/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IE" sz="1000" dirty="0">
                <a:effectLst/>
                <a:latin typeface="Calibri"/>
                <a:ea typeface="Times New Roman"/>
                <a:cs typeface="Times New Roman"/>
              </a:rPr>
              <a:t> </a:t>
            </a:r>
            <a:endParaRPr lang="en-GB" sz="1000" dirty="0"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911682" y="4005064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228600" indent="-228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n-IE" sz="1400" b="1" dirty="0">
                <a:effectLst/>
                <a:latin typeface="Century Gothic"/>
                <a:ea typeface="Times New Roman"/>
                <a:cs typeface="Times New Roman"/>
              </a:rPr>
              <a:t>Proposals</a:t>
            </a:r>
            <a:endParaRPr lang="en-GB" sz="1400" b="1" dirty="0">
              <a:effectLst/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IE" sz="1000" dirty="0">
                <a:effectLst/>
                <a:latin typeface="Calibri"/>
                <a:ea typeface="Times New Roman"/>
                <a:cs typeface="Times New Roman"/>
              </a:rPr>
              <a:t> </a:t>
            </a:r>
            <a:endParaRPr lang="en-GB" sz="1000" dirty="0"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893154" y="4581128"/>
            <a:ext cx="161494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n-IE" sz="1400" b="1" dirty="0" smtClean="0">
                <a:effectLst/>
                <a:latin typeface="Century Gothic"/>
                <a:ea typeface="Times New Roman"/>
                <a:cs typeface="Times New Roman"/>
              </a:rPr>
              <a:t>Sales </a:t>
            </a:r>
            <a:r>
              <a:rPr lang="en-IE" sz="1400" b="1" dirty="0">
                <a:effectLst/>
                <a:latin typeface="Century Gothic"/>
                <a:ea typeface="Times New Roman"/>
                <a:cs typeface="Times New Roman"/>
              </a:rPr>
              <a:t>Closings</a:t>
            </a:r>
            <a:endParaRPr lang="en-GB" sz="1400" b="1" dirty="0">
              <a:effectLst/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IE" sz="1000" dirty="0">
                <a:effectLst/>
                <a:latin typeface="Calibri"/>
                <a:ea typeface="Times New Roman"/>
                <a:cs typeface="Times New Roman"/>
              </a:rPr>
              <a:t> </a:t>
            </a:r>
            <a:endParaRPr lang="en-GB" sz="1000" dirty="0"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27425" y="2869295"/>
            <a:ext cx="1452030" cy="50990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IE" sz="1600" b="1" dirty="0">
                <a:effectLst/>
                <a:latin typeface="Calibri"/>
                <a:ea typeface="Times New Roman"/>
                <a:cs typeface="Times New Roman"/>
              </a:rPr>
              <a:t>2 Meetings</a:t>
            </a:r>
            <a:endParaRPr lang="en-GB" sz="1600" b="1" dirty="0">
              <a:effectLst/>
              <a:latin typeface="Calibri"/>
              <a:ea typeface="Times New Roman"/>
              <a:cs typeface="Times New Roman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83132" y="3379200"/>
            <a:ext cx="7620" cy="5105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07567" y="3876159"/>
            <a:ext cx="1524038" cy="50990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IE" sz="1600" b="1" dirty="0">
                <a:effectLst/>
                <a:latin typeface="Calibri"/>
                <a:ea typeface="Times New Roman"/>
                <a:cs typeface="Times New Roman"/>
              </a:rPr>
              <a:t>2 Proposals</a:t>
            </a:r>
            <a:endParaRPr lang="en-GB" sz="1600" b="1" dirty="0">
              <a:effectLst/>
              <a:latin typeface="Calibri"/>
              <a:ea typeface="Times New Roman"/>
              <a:cs typeface="Times New Roman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790752" y="4195564"/>
            <a:ext cx="0" cy="5410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395536" y="4847827"/>
            <a:ext cx="1089660" cy="50990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IE" sz="1600" b="1" dirty="0">
                <a:effectLst/>
                <a:latin typeface="Calibri"/>
                <a:ea typeface="Times New Roman"/>
                <a:cs typeface="Times New Roman"/>
              </a:rPr>
              <a:t>1 Sale</a:t>
            </a:r>
            <a:endParaRPr lang="en-GB" sz="1600" dirty="0">
              <a:effectLst/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6391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6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231" y="715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The Secrets to Generating Sales Leads </a:t>
            </a:r>
            <a:endParaRPr lang="en-GB" b="1" dirty="0"/>
          </a:p>
        </p:txBody>
      </p:sp>
      <p:pic>
        <p:nvPicPr>
          <p:cNvPr id="4" name="Picture 2" descr="http://virtualsalesfunnel.com/wp-content/uploads/2013/09/get-more-lea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1844824"/>
            <a:ext cx="5000625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02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61" y="2032640"/>
            <a:ext cx="3128442" cy="207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http://www.bestlegalresource.com/wp-content/uploads/2010/08/people-networking-eve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20281" cy="203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281" y="0"/>
            <a:ext cx="3048959" cy="203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239" y="2011265"/>
            <a:ext cx="2977099" cy="208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 descr="http://www.businessandleadership.com/fs/img/news/201304/rs-426x288/an-pos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239" y="0"/>
            <a:ext cx="2974761" cy="203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382" y="2034154"/>
            <a:ext cx="2974760" cy="207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13" descr="http://marcommnews.com/wp-content/uploads/2013/09/tv-ad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60" y="4104456"/>
            <a:ext cx="3128442" cy="275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1" name="Picture 15" descr="http://www.jcdecaux.ie/wp-content/uploads/2012/07/c12-Clinique-Metropanel-cosmetics-toiletries-j_0167-Medium1-1024x68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283" y="4104456"/>
            <a:ext cx="3048958" cy="275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3" name="Picture 17" descr="http://smallbiztrends.com/wp-content/uploads/2010/02/extr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241" y="4089723"/>
            <a:ext cx="2974759" cy="27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41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Methods To Generate Leads</a:t>
            </a:r>
            <a:endParaRPr lang="en-GB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696" y="1844824"/>
            <a:ext cx="5456237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697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How To Qualify Leads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b="1" dirty="0" smtClean="0"/>
              <a:t>B A N T</a:t>
            </a:r>
          </a:p>
          <a:p>
            <a:r>
              <a:rPr lang="en-GB" sz="4800" b="1" dirty="0" smtClean="0"/>
              <a:t>B</a:t>
            </a:r>
            <a:r>
              <a:rPr lang="en-GB" sz="4800" dirty="0" smtClean="0"/>
              <a:t>udget</a:t>
            </a:r>
          </a:p>
          <a:p>
            <a:r>
              <a:rPr lang="en-GB" sz="4800" b="1" dirty="0" smtClean="0"/>
              <a:t>A</a:t>
            </a:r>
            <a:r>
              <a:rPr lang="en-GB" sz="4800" dirty="0" smtClean="0"/>
              <a:t>uthority</a:t>
            </a:r>
          </a:p>
          <a:p>
            <a:r>
              <a:rPr lang="en-GB" sz="4800" b="1" dirty="0" smtClean="0"/>
              <a:t>N</a:t>
            </a:r>
            <a:r>
              <a:rPr lang="en-GB" sz="4800" dirty="0" smtClean="0"/>
              <a:t>eed</a:t>
            </a:r>
          </a:p>
          <a:p>
            <a:r>
              <a:rPr lang="en-GB" sz="4800" b="1" dirty="0" smtClean="0"/>
              <a:t>T</a:t>
            </a:r>
            <a:r>
              <a:rPr lang="en-GB" sz="4800" dirty="0" smtClean="0"/>
              <a:t>imescale</a:t>
            </a:r>
            <a:endParaRPr lang="en-GB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638132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/>
              <a:t>120 Mins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316433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Simple V Complex Sales</a:t>
            </a:r>
            <a:endParaRPr lang="en-GB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376" y="1556447"/>
            <a:ext cx="5610349" cy="420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638132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/>
              <a:t>150 Mins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145521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Simple V Complex Sales</a:t>
            </a:r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190961"/>
              </p:ext>
            </p:extLst>
          </p:nvPr>
        </p:nvGraphicFramePr>
        <p:xfrm>
          <a:off x="628650" y="2119313"/>
          <a:ext cx="7886700" cy="2621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4300"/>
                <a:gridCol w="1701800"/>
                <a:gridCol w="1587500"/>
                <a:gridCol w="3213100"/>
              </a:tblGrid>
              <a:tr h="32766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 </a:t>
                      </a:r>
                      <a:endParaRPr lang="en-GB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Simple</a:t>
                      </a:r>
                      <a:endParaRPr lang="en-GB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Complex</a:t>
                      </a:r>
                      <a:endParaRPr lang="en-GB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So What</a:t>
                      </a:r>
                      <a:endParaRPr lang="en-GB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32766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Timescale</a:t>
                      </a:r>
                      <a:endParaRPr lang="en-GB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Short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Long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Closing techniques can be </a:t>
                      </a:r>
                      <a:r>
                        <a:rPr lang="en-GB" sz="1600" u="none" strike="noStrike" dirty="0" smtClean="0">
                          <a:effectLst/>
                        </a:rPr>
                        <a:t>dangerous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32766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Need</a:t>
                      </a:r>
                      <a:endParaRPr lang="en-GB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Minor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Significant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Build value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32766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Relationship</a:t>
                      </a:r>
                      <a:endParaRPr lang="en-GB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Low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High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Build professional relationship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32766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Risk</a:t>
                      </a:r>
                      <a:endParaRPr lang="en-GB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Low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High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Manage risk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32766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Logic</a:t>
                      </a:r>
                      <a:endParaRPr lang="en-GB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Emotional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Rational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Understand buying process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32766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You</a:t>
                      </a:r>
                      <a:endParaRPr lang="en-GB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Are there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Are not there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Don't push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32766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Problems</a:t>
                      </a:r>
                      <a:endParaRPr lang="en-GB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Single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Multiple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Don't offer solutions early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014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Characteristics Needed</a:t>
            </a:r>
            <a:endParaRPr lang="en-GB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219715"/>
              </p:ext>
            </p:extLst>
          </p:nvPr>
        </p:nvGraphicFramePr>
        <p:xfrm>
          <a:off x="755576" y="1916832"/>
          <a:ext cx="7632848" cy="34563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47432"/>
                <a:gridCol w="3885416"/>
              </a:tblGrid>
              <a:tr h="714234">
                <a:tc>
                  <a:txBody>
                    <a:bodyPr/>
                    <a:lstStyle/>
                    <a:p>
                      <a:pPr algn="l" fontAlgn="b"/>
                      <a:r>
                        <a:rPr lang="en-GB" sz="2600" u="none" strike="noStrike" dirty="0">
                          <a:effectLst/>
                        </a:rPr>
                        <a:t>Simple</a:t>
                      </a:r>
                      <a:endParaRPr lang="en-GB" sz="26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600" u="none" strike="noStrike" dirty="0">
                          <a:effectLst/>
                        </a:rPr>
                        <a:t>Complex</a:t>
                      </a:r>
                      <a:endParaRPr lang="en-GB" sz="26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54843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Talker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Listener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54843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Emotional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Rational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54843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Closing Techniques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Seeks Commitment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54843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Objection Handling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Objection Prevention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54843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Sales Tricks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Sales Strategy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613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844"/>
            <a:ext cx="9252520" cy="6859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“Never Talk to Strangers!”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0966" y="1570038"/>
            <a:ext cx="8229600" cy="3659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77344" y="1484784"/>
            <a:ext cx="8229600" cy="4608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Electronics and Compu</a:t>
            </a:r>
            <a:r>
              <a:rPr lang="en-GB" dirty="0"/>
              <a:t>ter </a:t>
            </a:r>
            <a:r>
              <a:rPr lang="en-GB" dirty="0">
                <a:solidFill>
                  <a:schemeClr val="bg1"/>
                </a:solidFill>
              </a:rPr>
              <a:t>Science at </a:t>
            </a:r>
            <a:r>
              <a:rPr lang="en-GB" dirty="0" smtClean="0">
                <a:solidFill>
                  <a:schemeClr val="bg1"/>
                </a:solidFill>
              </a:rPr>
              <a:t>DIT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Enterprise Ireland Expo</a:t>
            </a:r>
            <a:r>
              <a:rPr lang="en-GB" dirty="0" smtClean="0"/>
              <a:t>rt Sales</a:t>
            </a:r>
            <a:r>
              <a:rPr lang="en-GB" dirty="0" smtClean="0">
                <a:solidFill>
                  <a:schemeClr val="bg1"/>
                </a:solidFill>
              </a:rPr>
              <a:t> Development Progra</a:t>
            </a:r>
            <a:r>
              <a:rPr lang="en-GB" dirty="0" smtClean="0"/>
              <a:t>m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Trade Sales 2003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Enterprise Sales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B2BSell</a:t>
            </a:r>
            <a:r>
              <a:rPr lang="en-GB" sz="8000" dirty="0" smtClean="0">
                <a:solidFill>
                  <a:srgbClr val="FE6202"/>
                </a:solidFill>
              </a:rPr>
              <a:t>.</a:t>
            </a:r>
            <a:r>
              <a:rPr lang="en-GB" dirty="0" smtClean="0">
                <a:solidFill>
                  <a:schemeClr val="bg1"/>
                </a:solidFill>
              </a:rPr>
              <a:t>COM</a:t>
            </a:r>
          </a:p>
          <a:p>
            <a:pPr algn="l"/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09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previews.123rf.com/images/stanciuc/stanciuc1504/stanciuc150400844/38833550-Business-Acronym-FAB-Feature-Advantage-Benefits-Yellow-paint-line-on-the-road-against-asphalt-backgr-Stock-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8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460" y="0"/>
            <a:ext cx="8229600" cy="1143000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FABO Chain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8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Definitions;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Because it has.....</a:t>
            </a:r>
            <a:r>
              <a:rPr lang="en-GB" b="1" dirty="0" smtClean="0">
                <a:solidFill>
                  <a:srgbClr val="FE6202"/>
                </a:solidFill>
              </a:rPr>
              <a:t>FEATURE</a:t>
            </a:r>
          </a:p>
          <a:p>
            <a:r>
              <a:rPr lang="en-GB" dirty="0" smtClean="0"/>
              <a:t>You </a:t>
            </a:r>
            <a:r>
              <a:rPr lang="en-GB" dirty="0"/>
              <a:t>will be able to.....</a:t>
            </a:r>
            <a:r>
              <a:rPr lang="en-GB" b="1" dirty="0">
                <a:solidFill>
                  <a:srgbClr val="FE6202"/>
                </a:solidFill>
              </a:rPr>
              <a:t>ADVANTAGE</a:t>
            </a:r>
            <a:r>
              <a:rPr lang="en-GB" dirty="0"/>
              <a:t> </a:t>
            </a:r>
            <a:endParaRPr lang="en-GB" dirty="0" smtClean="0"/>
          </a:p>
          <a:p>
            <a:r>
              <a:rPr lang="en-GB" dirty="0" smtClean="0"/>
              <a:t>What </a:t>
            </a:r>
            <a:r>
              <a:rPr lang="en-GB" dirty="0"/>
              <a:t>that means to you is.....</a:t>
            </a:r>
            <a:r>
              <a:rPr lang="en-GB" b="1" dirty="0" smtClean="0">
                <a:solidFill>
                  <a:srgbClr val="FE6202"/>
                </a:solidFill>
              </a:rPr>
              <a:t>BENEFIT</a:t>
            </a:r>
          </a:p>
          <a:p>
            <a:r>
              <a:rPr lang="en-GB" dirty="0" smtClean="0"/>
              <a:t>Personal outcome….</a:t>
            </a:r>
            <a:r>
              <a:rPr lang="en-GB" b="1" dirty="0" smtClean="0">
                <a:solidFill>
                  <a:srgbClr val="FE6202"/>
                </a:solidFill>
              </a:rPr>
              <a:t>OUTCOME</a:t>
            </a:r>
          </a:p>
          <a:p>
            <a:endParaRPr lang="en-GB" u="sng" dirty="0" smtClean="0"/>
          </a:p>
          <a:p>
            <a:pPr marL="0" indent="0">
              <a:buNone/>
            </a:pPr>
            <a:r>
              <a:rPr lang="en-GB" u="sng" dirty="0" smtClean="0"/>
              <a:t>Example - Voice to Text System;</a:t>
            </a:r>
          </a:p>
          <a:p>
            <a:pPr marL="0" indent="0">
              <a:buNone/>
            </a:pPr>
            <a:endParaRPr lang="en-GB" u="sng" dirty="0" smtClean="0"/>
          </a:p>
          <a:p>
            <a:r>
              <a:rPr lang="en-GB" dirty="0" smtClean="0"/>
              <a:t>Because it has a voice to text - </a:t>
            </a:r>
            <a:r>
              <a:rPr lang="en-GB" b="1" dirty="0" smtClean="0">
                <a:solidFill>
                  <a:srgbClr val="FE6202"/>
                </a:solidFill>
              </a:rPr>
              <a:t>FEATURE</a:t>
            </a:r>
          </a:p>
          <a:p>
            <a:r>
              <a:rPr lang="en-GB" dirty="0" smtClean="0"/>
              <a:t>You will be able to type using your voice - </a:t>
            </a:r>
            <a:r>
              <a:rPr lang="en-GB" b="1" dirty="0" smtClean="0">
                <a:solidFill>
                  <a:srgbClr val="FE6202"/>
                </a:solidFill>
              </a:rPr>
              <a:t>ADVANTAGE</a:t>
            </a:r>
          </a:p>
          <a:p>
            <a:r>
              <a:rPr lang="en-GB" dirty="0" smtClean="0"/>
              <a:t>Which means you’ll be able to type hands feel, typing fast without any keyboard skills, saving an hour per day - </a:t>
            </a:r>
            <a:r>
              <a:rPr lang="en-GB" b="1" dirty="0" smtClean="0">
                <a:solidFill>
                  <a:srgbClr val="FE6202"/>
                </a:solidFill>
              </a:rPr>
              <a:t>BENEFIT</a:t>
            </a:r>
          </a:p>
          <a:p>
            <a:r>
              <a:rPr lang="en-GB" dirty="0" smtClean="0"/>
              <a:t>Which means I can leave the office earlier knowing I’ve completed all my work - </a:t>
            </a:r>
            <a:r>
              <a:rPr lang="en-GB" b="1" dirty="0" smtClean="0">
                <a:solidFill>
                  <a:srgbClr val="FE6202"/>
                </a:solidFill>
              </a:rPr>
              <a:t>OUTCOME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450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plurgy.com/wp-content/uploads/2013/07/featu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25144"/>
            <a:ext cx="1889787" cy="136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210055"/>
            <a:ext cx="1889787" cy="1393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19178"/>
            <a:ext cx="1889787" cy="136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53946"/>
            <a:ext cx="1876356" cy="136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urved Connector 4"/>
          <p:cNvCxnSpPr/>
          <p:nvPr/>
        </p:nvCxnSpPr>
        <p:spPr>
          <a:xfrm flipV="1">
            <a:off x="1268421" y="3789040"/>
            <a:ext cx="1287355" cy="936104"/>
          </a:xfrm>
          <a:prstGeom prst="curvedConnector3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 flipV="1">
            <a:off x="3559259" y="2248305"/>
            <a:ext cx="1287355" cy="936104"/>
          </a:xfrm>
          <a:prstGeom prst="curvedConnector3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flipV="1">
            <a:off x="5804925" y="883073"/>
            <a:ext cx="1287355" cy="936104"/>
          </a:xfrm>
          <a:prstGeom prst="curvedConnector3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44253" y="6218202"/>
            <a:ext cx="1559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Features</a:t>
            </a:r>
            <a:endParaRPr lang="en-GB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584753" y="4727977"/>
            <a:ext cx="1559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Advantages</a:t>
            </a:r>
            <a:endParaRPr lang="en-GB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846614" y="3284984"/>
            <a:ext cx="1559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Benefits</a:t>
            </a:r>
            <a:endParaRPr lang="en-GB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117703" y="1988840"/>
            <a:ext cx="1559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Outcomes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8901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Exercise</a:t>
            </a:r>
            <a:endParaRPr lang="en-GB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9321" y="256490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/>
              <a:t>Please Note Yours Own FABO Chain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77770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>Know Your Customer &amp; The Value of Impl</a:t>
            </a:r>
            <a:r>
              <a:rPr lang="en-GB" b="1" dirty="0" smtClean="0">
                <a:solidFill>
                  <a:schemeClr val="bg1"/>
                </a:solidFill>
              </a:rPr>
              <a:t>ication</a:t>
            </a:r>
            <a:r>
              <a:rPr lang="en-GB" b="1" dirty="0" smtClean="0"/>
              <a:t> Questions</a:t>
            </a:r>
            <a:endParaRPr lang="en-GB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002517" y="619666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0:40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06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Pricing</a:t>
            </a:r>
            <a:endParaRPr lang="en-GB" b="1" dirty="0"/>
          </a:p>
        </p:txBody>
      </p:sp>
      <p:pic>
        <p:nvPicPr>
          <p:cNvPr id="3074" name="Picture 2" descr="http://marketofbooks.com/wp-content/uploads/2015/08/webinar-recap-pricing-strategies-exhibition-organiz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809625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638132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/>
              <a:t>210 Mins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187781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_qwjcxwUqw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225fqn1pkg6mt.cloudfront.net/wp-content/uploads/2013/11/How_to_start_a_business_cr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0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2780928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E6202"/>
                </a:solidFill>
              </a:rPr>
              <a:t>Materials</a:t>
            </a:r>
            <a:endParaRPr lang="en-GB" sz="2000" b="1" dirty="0">
              <a:solidFill>
                <a:srgbClr val="FE620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3728" y="2780928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E6202"/>
                </a:solidFill>
              </a:rPr>
              <a:t>Overhead</a:t>
            </a:r>
            <a:endParaRPr lang="en-GB" sz="2000" b="1" dirty="0">
              <a:solidFill>
                <a:srgbClr val="FE620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93954" y="2780933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E6202"/>
                </a:solidFill>
              </a:rPr>
              <a:t>Labour</a:t>
            </a:r>
            <a:endParaRPr lang="en-GB" sz="2000" b="1" dirty="0">
              <a:solidFill>
                <a:srgbClr val="FE620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8064" y="2780928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E6202"/>
                </a:solidFill>
              </a:rPr>
              <a:t>Materials</a:t>
            </a:r>
            <a:endParaRPr lang="en-GB" sz="2000" b="1" dirty="0">
              <a:solidFill>
                <a:srgbClr val="FE620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91680" y="2611656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E6202"/>
                </a:solidFill>
              </a:rPr>
              <a:t>+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39963" y="2623459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E6202"/>
                </a:solidFill>
              </a:rPr>
              <a:t>+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16016" y="2623459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E6202"/>
                </a:solidFill>
              </a:rPr>
              <a:t>+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32240" y="2797005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E6202"/>
                </a:solidFill>
              </a:rPr>
              <a:t>Price</a:t>
            </a:r>
            <a:endParaRPr lang="en-GB" sz="2000" b="1" dirty="0">
              <a:solidFill>
                <a:srgbClr val="FE620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97493" y="2609610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FE6202"/>
                </a:solidFill>
              </a:rPr>
              <a:t>=</a:t>
            </a:r>
            <a:endParaRPr lang="en-GB" sz="4000" b="1" dirty="0">
              <a:solidFill>
                <a:srgbClr val="FE62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7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When to As for the Order?</a:t>
            </a:r>
            <a:endParaRPr lang="en-GB" b="1" dirty="0"/>
          </a:p>
        </p:txBody>
      </p:sp>
      <p:pic>
        <p:nvPicPr>
          <p:cNvPr id="2050" name="Picture 2" descr="https://cache.understandingrelationships.com/wp-content/uploads/Fotolia_73653634_Subscription_Monthly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169036" cy="439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638132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/>
              <a:t>270 Mins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40572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interviewquestionsandanswers.org/images/RedFigure%20Raised%20H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Questions &amp; Answers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40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Agenda</a:t>
            </a:r>
            <a:endParaRPr lang="en-GB" b="1" dirty="0"/>
          </a:p>
        </p:txBody>
      </p:sp>
      <p:pic>
        <p:nvPicPr>
          <p:cNvPr id="2050" name="Picture 2" descr="http://www.casasimarro.es/userfiles/agen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96752"/>
            <a:ext cx="5298157" cy="449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 smtClean="0"/>
              <a:t>The Characteristics of a Good Sales Person</a:t>
            </a:r>
            <a:endParaRPr lang="en-GB" dirty="0" smtClean="0"/>
          </a:p>
          <a:p>
            <a:r>
              <a:rPr lang="en-GB" b="1" dirty="0"/>
              <a:t>Four Questions Everyone Needs to Answer Before They </a:t>
            </a:r>
            <a:r>
              <a:rPr lang="en-GB" b="1" dirty="0" smtClean="0"/>
              <a:t>Sell</a:t>
            </a:r>
            <a:endParaRPr lang="en-GB" dirty="0" smtClean="0"/>
          </a:p>
          <a:p>
            <a:r>
              <a:rPr lang="en-GB" b="1" dirty="0"/>
              <a:t>The Sales Funnel and Sales </a:t>
            </a:r>
            <a:r>
              <a:rPr lang="en-GB" b="1" dirty="0" smtClean="0"/>
              <a:t>Cycle</a:t>
            </a:r>
          </a:p>
          <a:p>
            <a:r>
              <a:rPr lang="en-GB" b="1" dirty="0" smtClean="0"/>
              <a:t>The </a:t>
            </a:r>
            <a:r>
              <a:rPr lang="en-GB" b="1" dirty="0"/>
              <a:t>Secrets to Generating Sales </a:t>
            </a:r>
            <a:r>
              <a:rPr lang="en-GB" b="1" dirty="0" smtClean="0"/>
              <a:t>Leads</a:t>
            </a:r>
          </a:p>
          <a:p>
            <a:r>
              <a:rPr lang="en-GB" b="1" dirty="0" smtClean="0"/>
              <a:t>Simple V Complex Sales</a:t>
            </a:r>
          </a:p>
          <a:p>
            <a:r>
              <a:rPr lang="en-GB" b="1" dirty="0" smtClean="0"/>
              <a:t>FABO Chain</a:t>
            </a:r>
            <a:endParaRPr lang="en-GB" dirty="0" smtClean="0"/>
          </a:p>
          <a:p>
            <a:r>
              <a:rPr lang="en-GB" b="1" dirty="0" smtClean="0"/>
              <a:t>Pricing</a:t>
            </a:r>
          </a:p>
          <a:p>
            <a:r>
              <a:rPr lang="en-GB" b="1" dirty="0"/>
              <a:t>When to Ask for the Order</a:t>
            </a:r>
            <a:endParaRPr lang="en-GB" b="1" dirty="0" smtClean="0"/>
          </a:p>
        </p:txBody>
      </p:sp>
    </p:spTree>
    <p:extLst>
      <p:ext uri="{BB962C8B-B14F-4D97-AF65-F5344CB8AC3E}">
        <p14:creationId xmlns:p14="http://schemas.microsoft.com/office/powerpoint/2010/main" val="393328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33" y="3155312"/>
            <a:ext cx="790157" cy="790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37571" y="3155312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 smtClean="0">
                <a:solidFill>
                  <a:srgbClr val="0066FF"/>
                </a:solidFill>
              </a:rPr>
              <a:t>@EUSalesForce</a:t>
            </a:r>
            <a:endParaRPr lang="en-GB" sz="2800" dirty="0">
              <a:solidFill>
                <a:srgbClr val="0066FF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92" y="1969078"/>
            <a:ext cx="850775" cy="85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15627" y="2132855"/>
            <a:ext cx="7236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66FF"/>
                </a:solidFill>
              </a:rPr>
              <a:t>http://ie.linkedin.com/in/b2bsoftwaresales/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52" y="780986"/>
            <a:ext cx="826933" cy="820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66612" y="898858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 smtClean="0">
                <a:solidFill>
                  <a:srgbClr val="3366FF"/>
                </a:solidFill>
                <a:hlinkClick r:id="rId6"/>
              </a:rPr>
              <a:t>david@b2bsell.com</a:t>
            </a:r>
            <a:r>
              <a:rPr lang="en-IE" sz="3200" dirty="0" smtClean="0">
                <a:solidFill>
                  <a:srgbClr val="3366FF"/>
                </a:solidFill>
              </a:rPr>
              <a:t> </a:t>
            </a:r>
            <a:endParaRPr lang="en-GB" sz="3200" dirty="0">
              <a:solidFill>
                <a:srgbClr val="3366FF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52" y="4287554"/>
            <a:ext cx="895426" cy="126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73575" y="4509614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 smtClean="0">
                <a:solidFill>
                  <a:srgbClr val="3366FF"/>
                </a:solidFill>
              </a:rPr>
              <a:t>01-5547351 / 086 25137843</a:t>
            </a:r>
            <a:endParaRPr lang="en-GB" sz="28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89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>What’s the Most Important Characteristic of a Sales Person</a:t>
            </a:r>
            <a:endParaRPr lang="en-GB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2" y="1628800"/>
            <a:ext cx="25431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06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eucham.eu/images/integri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7391400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638132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/>
              <a:t>15 Mins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35477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Exercise</a:t>
            </a:r>
            <a:endParaRPr lang="en-GB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7789" y="28529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/>
              <a:t>List what you think are the most important characteristics of a good salesperson?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06214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://www.startupist.com/wp-content/uploads/2015/04/id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8" y="0"/>
            <a:ext cx="91596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Four Questions Every Company Needs to Answer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27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thesevenminutestar.com/wordpress/wp-content/uploads/2012/02/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6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44" y="7151"/>
            <a:ext cx="8229600" cy="1143000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Q1. What Problem Do I Solve?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62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scorenashville.org/wp-content/uploads/2014/07/value-proposi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0" y="6551"/>
            <a:ext cx="9145079" cy="685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59" y="13702"/>
            <a:ext cx="8229600" cy="1143000"/>
          </a:xfrm>
        </p:spPr>
        <p:txBody>
          <a:bodyPr/>
          <a:lstStyle/>
          <a:p>
            <a:r>
              <a:rPr lang="en-GB" b="1" dirty="0" smtClean="0"/>
              <a:t>Q2. What’s My Value Proposition?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76576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396</Words>
  <Application>Microsoft Office PowerPoint</Application>
  <PresentationFormat>On-screen Show (4:3)</PresentationFormat>
  <Paragraphs>177</Paragraphs>
  <Slides>30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Plato Workshop – The Secret to Generating Sales Leads  Thursday 10th March </vt:lpstr>
      <vt:lpstr>“Never Talk to Strangers!”</vt:lpstr>
      <vt:lpstr>Agenda</vt:lpstr>
      <vt:lpstr>What’s the Most Important Characteristic of a Sales Person</vt:lpstr>
      <vt:lpstr>PowerPoint Presentation</vt:lpstr>
      <vt:lpstr>Exercise</vt:lpstr>
      <vt:lpstr>Four Questions Every Company Needs to Answer</vt:lpstr>
      <vt:lpstr>Q1. What Problem Do I Solve?</vt:lpstr>
      <vt:lpstr>Q2. What’s My Value Proposition?</vt:lpstr>
      <vt:lpstr>Q3. Who’s My Target Market?</vt:lpstr>
      <vt:lpstr>Q4. What My Differentiator</vt:lpstr>
      <vt:lpstr>The Sales Funnel &amp;  The Sales Cycle</vt:lpstr>
      <vt:lpstr>The Secrets to Generating Sales Leads </vt:lpstr>
      <vt:lpstr>PowerPoint Presentation</vt:lpstr>
      <vt:lpstr>Methods To Generate Leads</vt:lpstr>
      <vt:lpstr>How To Qualify Leads</vt:lpstr>
      <vt:lpstr>Simple V Complex Sales</vt:lpstr>
      <vt:lpstr>Simple V Complex Sales</vt:lpstr>
      <vt:lpstr>Characteristics Needed</vt:lpstr>
      <vt:lpstr>FABO Chain</vt:lpstr>
      <vt:lpstr>Definitions;</vt:lpstr>
      <vt:lpstr>PowerPoint Presentation</vt:lpstr>
      <vt:lpstr>Exercise</vt:lpstr>
      <vt:lpstr>Know Your Customer &amp; The Value of Implication Questions</vt:lpstr>
      <vt:lpstr>Pricing</vt:lpstr>
      <vt:lpstr>PowerPoint Presentation</vt:lpstr>
      <vt:lpstr>PowerPoint Presentation</vt:lpstr>
      <vt:lpstr>When to As for the Order?</vt:lpstr>
      <vt:lpstr>Questions &amp; Answers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Doyle</dc:creator>
  <cp:lastModifiedBy>David Doyle</cp:lastModifiedBy>
  <cp:revision>60</cp:revision>
  <cp:lastPrinted>2016-03-09T12:21:55Z</cp:lastPrinted>
  <dcterms:created xsi:type="dcterms:W3CDTF">2016-01-13T16:33:02Z</dcterms:created>
  <dcterms:modified xsi:type="dcterms:W3CDTF">2016-03-12T18:05:47Z</dcterms:modified>
</cp:coreProperties>
</file>